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1" r:id="rId4"/>
    <p:sldId id="262" r:id="rId5"/>
    <p:sldId id="264" r:id="rId6"/>
    <p:sldId id="265" r:id="rId7"/>
    <p:sldId id="268" r:id="rId8"/>
    <p:sldId id="270" r:id="rId9"/>
    <p:sldId id="271" r:id="rId10"/>
    <p:sldId id="269" r:id="rId11"/>
    <p:sldId id="272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2" autoAdjust="0"/>
    <p:restoredTop sz="94660"/>
  </p:normalViewPr>
  <p:slideViewPr>
    <p:cSldViewPr snapToGrid="0">
      <p:cViewPr varScale="1">
        <p:scale>
          <a:sx n="89" d="100"/>
          <a:sy n="89" d="100"/>
        </p:scale>
        <p:origin x="2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F02D0-42DB-49AF-A10E-83694FC53F47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63ABA-790E-4E80-BEF4-EEE994A64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70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05470E4-6CF7-492C-AA92-A3F782A420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7CD60B6-1407-44DD-BDA9-4B29C66A0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4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70E4-6CF7-492C-AA92-A3F782A420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60B6-1407-44DD-BDA9-4B29C66A0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3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70E4-6CF7-492C-AA92-A3F782A420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60B6-1407-44DD-BDA9-4B29C66A0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99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70E4-6CF7-492C-AA92-A3F782A420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60B6-1407-44DD-BDA9-4B29C66A0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71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70E4-6CF7-492C-AA92-A3F782A420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60B6-1407-44DD-BDA9-4B29C66A0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37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70E4-6CF7-492C-AA92-A3F782A420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60B6-1407-44DD-BDA9-4B29C66A0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27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70E4-6CF7-492C-AA92-A3F782A420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60B6-1407-44DD-BDA9-4B29C66A0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62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05470E4-6CF7-492C-AA92-A3F782A420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60B6-1407-44DD-BDA9-4B29C66A0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96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05470E4-6CF7-492C-AA92-A3F782A420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60B6-1407-44DD-BDA9-4B29C66A0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7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70E4-6CF7-492C-AA92-A3F782A420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60B6-1407-44DD-BDA9-4B29C66A0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4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70E4-6CF7-492C-AA92-A3F782A420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60B6-1407-44DD-BDA9-4B29C66A0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49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70E4-6CF7-492C-AA92-A3F782A420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60B6-1407-44DD-BDA9-4B29C66A0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56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70E4-6CF7-492C-AA92-A3F782A420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60B6-1407-44DD-BDA9-4B29C66A0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70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70E4-6CF7-492C-AA92-A3F782A420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60B6-1407-44DD-BDA9-4B29C66A0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70E4-6CF7-492C-AA92-A3F782A420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60B6-1407-44DD-BDA9-4B29C66A0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5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70E4-6CF7-492C-AA92-A3F782A420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60B6-1407-44DD-BDA9-4B29C66A0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31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70E4-6CF7-492C-AA92-A3F782A420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60B6-1407-44DD-BDA9-4B29C66A0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5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7495" y="1468288"/>
            <a:ext cx="2948640" cy="521682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05470E4-6CF7-492C-AA92-A3F782A420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Moravian Music Foundation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7CD60B6-1407-44DD-BDA9-4B29C66A03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17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Copyright and the Church Musician: What do we need to know?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10023"/>
            <a:ext cx="8825658" cy="928777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/>
              <a:t>LVAGO Meeting; October 23, 2021 </a:t>
            </a:r>
          </a:p>
          <a:p>
            <a:pPr algn="ctr"/>
            <a:r>
              <a:rPr lang="en-US" sz="1400" dirty="0" smtClean="0"/>
              <a:t>Presented by Gwyneth Michel, Assistant Director, </a:t>
            </a:r>
          </a:p>
          <a:p>
            <a:pPr algn="ctr"/>
            <a:r>
              <a:rPr lang="en-US" sz="1400" dirty="0" smtClean="0"/>
              <a:t>Moravian Music Foundation (Bethlehem, PA)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5" y="840905"/>
            <a:ext cx="6808478" cy="219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60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Choir performances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record a virtual choir performance of a copyrighted work one needs:</a:t>
            </a:r>
          </a:p>
          <a:p>
            <a:pPr marL="0" indent="0">
              <a:buNone/>
            </a:pPr>
            <a:r>
              <a:rPr lang="en-US" dirty="0" smtClean="0"/>
              <a:t>	1. A </a:t>
            </a:r>
            <a:r>
              <a:rPr lang="en-US" b="1" dirty="0" smtClean="0"/>
              <a:t>Mechanical License </a:t>
            </a:r>
            <a:r>
              <a:rPr lang="en-US" dirty="0" smtClean="0"/>
              <a:t>(obtained from the publisher): for the creation of a sound recording/rehearsal track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2. A </a:t>
            </a:r>
            <a:r>
              <a:rPr lang="en-US" b="1" dirty="0" smtClean="0"/>
              <a:t>Synchronization License </a:t>
            </a:r>
            <a:r>
              <a:rPr lang="en-US" dirty="0" smtClean="0"/>
              <a:t>(obtained from either the publisher or Harry Fox Agency): covers assembly of music and video together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3. A </a:t>
            </a:r>
            <a:r>
              <a:rPr lang="en-US" b="1" dirty="0" smtClean="0"/>
              <a:t>Performance License </a:t>
            </a:r>
            <a:r>
              <a:rPr lang="en-US" dirty="0" smtClean="0"/>
              <a:t>(obtained from either the publisher or Harry Fox Agency): covers broadcast of the performance on the church website or YouTube channel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i="1" dirty="0" smtClean="0"/>
              <a:t>Or</a:t>
            </a:r>
            <a:r>
              <a:rPr lang="en-US" dirty="0" smtClean="0"/>
              <a:t>…Virtual Choir packages offered by various publishers; these generally include streaming rights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387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Back-Up/Master Tracks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of back-up or publisher Master Tracks is </a:t>
            </a:r>
            <a:r>
              <a:rPr lang="en-US" u="sng" dirty="0" smtClean="0"/>
              <a:t>not</a:t>
            </a:r>
            <a:r>
              <a:rPr lang="en-US" dirty="0" smtClean="0"/>
              <a:t> permitted with normal CCLI/</a:t>
            </a:r>
            <a:r>
              <a:rPr lang="en-US" dirty="0" err="1" smtClean="0"/>
              <a:t>OneLicense</a:t>
            </a:r>
            <a:r>
              <a:rPr lang="en-US" dirty="0" smtClean="0"/>
              <a:t> material, </a:t>
            </a:r>
            <a:r>
              <a:rPr lang="en-US" i="1" dirty="0" smtClean="0"/>
              <a:t>but</a:t>
            </a:r>
            <a:r>
              <a:rPr lang="en-US" dirty="0" smtClean="0"/>
              <a:t>…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 smtClean="0"/>
              <a:t>CCLI has added an additional “Streaming Plus” License which allows for streaming of Master Tracks: </a:t>
            </a:r>
            <a:r>
              <a:rPr lang="en-US" sz="1800" dirty="0" err="1" smtClean="0"/>
              <a:t>multitracks</a:t>
            </a:r>
            <a:r>
              <a:rPr lang="en-US" sz="1800" dirty="0" smtClean="0"/>
              <a:t>, backing tracks, split tracks, loops, etc.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 smtClean="0"/>
              <a:t>Materials limited to CCLI’s Streaming Plus database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37747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216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Copyright?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Definition (Merriam-Webster): the exclusive legal right to reproduce, publish, sell, or distribute the matter and form of something (such as literary, musical, or artistic work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			</a:t>
            </a:r>
            <a:r>
              <a:rPr lang="en-US" sz="2600" dirty="0" smtClean="0"/>
              <a:t>In other words…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54096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Exclusive Rights of the Copyright Owner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Reproduce/copy the work</a:t>
            </a:r>
          </a:p>
          <a:p>
            <a:r>
              <a:rPr lang="en-US" dirty="0" smtClean="0"/>
              <a:t>Adapt and prepare derivative works based on the work (i.e., arrangements of a choral work)</a:t>
            </a:r>
          </a:p>
          <a:p>
            <a:r>
              <a:rPr lang="en-US" dirty="0" smtClean="0"/>
              <a:t>Distribute copies of the work</a:t>
            </a:r>
          </a:p>
          <a:p>
            <a:r>
              <a:rPr lang="en-US" dirty="0" smtClean="0"/>
              <a:t>Perform or display a musical work publicly, and</a:t>
            </a:r>
          </a:p>
          <a:p>
            <a:r>
              <a:rPr lang="en-US" dirty="0" smtClean="0"/>
              <a:t>Perform a sound recording publicly by digital audio transmission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0070C0"/>
                </a:solidFill>
              </a:rPr>
              <a:t>							[djcounsel.com/music-law-101-rights-copyright-owner/]</a:t>
            </a:r>
          </a:p>
          <a:p>
            <a:pPr marL="0" indent="0">
              <a:buNone/>
            </a:pPr>
            <a:endParaRPr lang="en-US" sz="11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Many composers/lyricists assign rights of their works over to a publishing house.</a:t>
            </a:r>
          </a:p>
        </p:txBody>
      </p:sp>
    </p:spTree>
    <p:extLst>
      <p:ext uri="{BB962C8B-B14F-4D97-AF65-F5344CB8AC3E}">
        <p14:creationId xmlns:p14="http://schemas.microsoft.com/office/powerpoint/2010/main" val="139839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© or Public Domain?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It’s all about the date…</a:t>
            </a:r>
          </a:p>
          <a:p>
            <a:r>
              <a:rPr lang="en-US" b="1" dirty="0" smtClean="0"/>
              <a:t>Works published before 1926</a:t>
            </a:r>
            <a:r>
              <a:rPr lang="en-US" dirty="0" smtClean="0"/>
              <a:t> currently fall into the Public Domain. </a:t>
            </a:r>
            <a:r>
              <a:rPr lang="en-US" sz="1600" dirty="0" smtClean="0">
                <a:solidFill>
                  <a:srgbClr val="00B0F0"/>
                </a:solidFill>
              </a:rPr>
              <a:t>[NOTE: this year changes annually as the maximum copyright protection of 95 years expires; see below.]</a:t>
            </a:r>
          </a:p>
          <a:p>
            <a:r>
              <a:rPr lang="en-US" b="1" dirty="0" smtClean="0"/>
              <a:t>Works published 1926 through 1978: </a:t>
            </a:r>
            <a:r>
              <a:rPr lang="en-US" dirty="0" smtClean="0"/>
              <a:t>Maximum Copyright Protection of 95 years from year published. </a:t>
            </a:r>
            <a:r>
              <a:rPr lang="en-US" dirty="0" smtClean="0">
                <a:solidFill>
                  <a:schemeClr val="tx1"/>
                </a:solidFill>
              </a:rPr>
              <a:t>Works enter the Public Domain on January 1 of the 96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year of publication.</a:t>
            </a:r>
          </a:p>
          <a:p>
            <a:r>
              <a:rPr lang="en-US" b="1" dirty="0" smtClean="0"/>
              <a:t>Works published after 1978: </a:t>
            </a:r>
            <a:r>
              <a:rPr lang="en-US" dirty="0" smtClean="0"/>
              <a:t>Life of the </a:t>
            </a:r>
            <a:r>
              <a:rPr lang="en-US" u="sng" dirty="0" smtClean="0"/>
              <a:t>Longest Surviving Author plus 70 years</a:t>
            </a:r>
            <a:r>
              <a:rPr lang="en-US" dirty="0" smtClean="0"/>
              <a:t>. </a:t>
            </a:r>
            <a:r>
              <a:rPr lang="en-US" sz="1600" dirty="0" smtClean="0">
                <a:solidFill>
                  <a:srgbClr val="00B0F0"/>
                </a:solidFill>
              </a:rPr>
              <a:t>[NOTE: The earliest possible date for a work in this category to enter the public domain is 1/1/2049.]</a:t>
            </a:r>
            <a:endParaRPr lang="en-US" sz="1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16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cope?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Licensing Agencies!</a:t>
            </a:r>
          </a:p>
          <a:p>
            <a:endParaRPr lang="en-US" dirty="0"/>
          </a:p>
          <a:p>
            <a:r>
              <a:rPr lang="en-US" b="1" dirty="0" smtClean="0"/>
              <a:t>CCLI</a:t>
            </a:r>
            <a:r>
              <a:rPr lang="en-US" dirty="0" smtClean="0"/>
              <a:t> (Contemporary Christian Licensing International): us.ccli.com</a:t>
            </a:r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b="1" dirty="0" err="1" smtClean="0"/>
              <a:t>OneLicense</a:t>
            </a:r>
            <a:r>
              <a:rPr lang="en-US" dirty="0" smtClean="0"/>
              <a:t>: onelicense.net</a:t>
            </a:r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b="1" dirty="0" smtClean="0"/>
              <a:t>CCS</a:t>
            </a:r>
            <a:r>
              <a:rPr lang="en-US" dirty="0" smtClean="0"/>
              <a:t> (Christian Copyright Solutions; division of CCLI): christiancopyrightsolutions.com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19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Reproduce Texts in printed material </a:t>
            </a:r>
            <a:br>
              <a:rPr lang="en-US" sz="3200" dirty="0" smtClean="0"/>
            </a:br>
            <a:r>
              <a:rPr lang="en-US" sz="2400" dirty="0" smtClean="0"/>
              <a:t>(bulletins, etc.)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Church Copyright License, allows congregation to: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Print songs, hymns, and lyrics in bulletins for congregational singing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Project lyrics for congregational singing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Record services, </a:t>
            </a:r>
            <a:r>
              <a:rPr lang="en-US" u="sng" dirty="0" smtClean="0"/>
              <a:t>provided only recording </a:t>
            </a:r>
            <a:r>
              <a:rPr lang="en-US" b="1" i="1" u="sng" dirty="0" smtClean="0"/>
              <a:t>live</a:t>
            </a:r>
            <a:r>
              <a:rPr lang="en-US" u="sng" dirty="0" smtClean="0"/>
              <a:t> music </a:t>
            </a:r>
            <a:r>
              <a:rPr lang="en-US" dirty="0" smtClean="0"/>
              <a:t>(i.e., not tracks!)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Annual License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Based </a:t>
            </a:r>
            <a:r>
              <a:rPr lang="en-US" dirty="0"/>
              <a:t>on Average Church Attendance, </a:t>
            </a:r>
            <a:r>
              <a:rPr lang="en-US" u="sng" dirty="0"/>
              <a:t>not</a:t>
            </a:r>
            <a:r>
              <a:rPr lang="en-US" dirty="0"/>
              <a:t> membership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Licensing agencies have methods in place to report titles used, paying the composer/author and copyright owner their due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959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about broadcasting?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a Podcast/Streaming License, allows congregation to: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Distribute pre-recorded and/or live services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Covers church’s website as well as social media platforms (i.e., Facebook and YouTube)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Report handled in same manner as print license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Can be bundled with print license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Like print license – covers broadcast of </a:t>
            </a:r>
            <a:r>
              <a:rPr lang="en-US" u="sng" dirty="0" smtClean="0"/>
              <a:t>live music only</a:t>
            </a:r>
            <a:r>
              <a:rPr lang="en-US" dirty="0" smtClean="0"/>
              <a:t>; does </a:t>
            </a:r>
            <a:r>
              <a:rPr lang="en-US" b="1" i="1" dirty="0" smtClean="0"/>
              <a:t>not</a:t>
            </a:r>
            <a:r>
              <a:rPr lang="en-US" dirty="0" smtClean="0"/>
              <a:t> allow for use of commercial or publisher-owned recordings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605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CCLI, </a:t>
            </a:r>
            <a:r>
              <a:rPr lang="en-US" sz="2000" dirty="0" err="1" smtClean="0"/>
              <a:t>OneLicense</a:t>
            </a:r>
            <a:r>
              <a:rPr lang="en-US" sz="2000" dirty="0" smtClean="0"/>
              <a:t>, etc. cover material intended for </a:t>
            </a:r>
            <a:r>
              <a:rPr lang="en-US" sz="2000" b="1" dirty="0" smtClean="0"/>
              <a:t>congregational </a:t>
            </a:r>
            <a:r>
              <a:rPr lang="en-US" sz="2000" i="1" dirty="0" smtClean="0"/>
              <a:t>(or Worship Ensemble)</a:t>
            </a:r>
            <a:r>
              <a:rPr lang="en-US" sz="2000" b="1" dirty="0" smtClean="0"/>
              <a:t> singing</a:t>
            </a:r>
            <a:r>
              <a:rPr lang="en-US" sz="2000" dirty="0" smtClean="0"/>
              <a:t>.</a:t>
            </a:r>
            <a:r>
              <a:rPr lang="en-US" sz="2000" b="1" dirty="0" smtClean="0"/>
              <a:t> </a:t>
            </a:r>
            <a:r>
              <a:rPr lang="en-US" sz="2000" dirty="0" smtClean="0"/>
              <a:t> </a:t>
            </a:r>
          </a:p>
          <a:p>
            <a:r>
              <a:rPr lang="en-US" dirty="0" smtClean="0"/>
              <a:t>They don’t always cover instrumental music – organ, piano, handbell, etc. </a:t>
            </a:r>
          </a:p>
          <a:p>
            <a:r>
              <a:rPr lang="en-US" dirty="0" smtClean="0"/>
              <a:t>They </a:t>
            </a:r>
            <a:r>
              <a:rPr lang="en-US" u="sng" dirty="0" smtClean="0"/>
              <a:t>do not </a:t>
            </a:r>
            <a:r>
              <a:rPr lang="en-US" dirty="0" smtClean="0"/>
              <a:t>cover spoken material – liturgies, scripture readings, etc. 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38612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 Copyright Solutions (CCS)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WorshipCast</a:t>
            </a:r>
            <a:r>
              <a:rPr lang="en-US" dirty="0" smtClean="0"/>
              <a:t> License, covers: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Materials from ASCAP, BMI, and SESAC performing rights databases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Wider genres of music: Gospel, Rock, Holiday, Pop, Patriotic, as well as Contemporary Christian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Includes some instrumental materials as well as choral (piano, etc.)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Format same as CCLI and </a:t>
            </a:r>
            <a:r>
              <a:rPr lang="en-US" dirty="0" err="1" smtClean="0"/>
              <a:t>OneLicense</a:t>
            </a:r>
            <a:r>
              <a:rPr lang="en-US" dirty="0" smtClean="0"/>
              <a:t>: Annual License based on congregational attendance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02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MMF Custom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Inset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MF PowerPoint template 2021" id="{EBE27969-99B4-4A81-A990-2948409F60CD}" vid="{1EC2D66C-3670-4E55-85B5-BC711E2AD5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1639</TotalTime>
  <Words>597</Words>
  <Application>Microsoft Office PowerPoint</Application>
  <PresentationFormat>Widescreen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Book Antiqua</vt:lpstr>
      <vt:lpstr>Calibri</vt:lpstr>
      <vt:lpstr>Wingdings</vt:lpstr>
      <vt:lpstr>Wingdings 3</vt:lpstr>
      <vt:lpstr>Ion Boardroom</vt:lpstr>
      <vt:lpstr>Copyright and the Church Musician: What do we need to know?</vt:lpstr>
      <vt:lpstr>What is Copyright?</vt:lpstr>
      <vt:lpstr>Exclusive Rights of the Copyright Owner</vt:lpstr>
      <vt:lpstr>© or Public Domain?</vt:lpstr>
      <vt:lpstr>How do we cope? </vt:lpstr>
      <vt:lpstr>Reproduce Texts in printed material  (bulletins, etc.)</vt:lpstr>
      <vt:lpstr>What about broadcasting? </vt:lpstr>
      <vt:lpstr>Caveat…</vt:lpstr>
      <vt:lpstr>Christian Copyright Solutions (CCS)</vt:lpstr>
      <vt:lpstr>Virtual Choir performances</vt:lpstr>
      <vt:lpstr>Back-Up/Master Tracks</vt:lpstr>
      <vt:lpstr>Questions…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Salzwedel,Erik</dc:creator>
  <cp:lastModifiedBy>MMF</cp:lastModifiedBy>
  <cp:revision>29</cp:revision>
  <dcterms:created xsi:type="dcterms:W3CDTF">2021-01-26T16:46:10Z</dcterms:created>
  <dcterms:modified xsi:type="dcterms:W3CDTF">2021-10-23T15:15:38Z</dcterms:modified>
</cp:coreProperties>
</file>